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04" r:id="rId3"/>
    <p:sldId id="705" r:id="rId4"/>
    <p:sldId id="706" r:id="rId5"/>
    <p:sldId id="718" r:id="rId6"/>
    <p:sldId id="707" r:id="rId7"/>
    <p:sldId id="708" r:id="rId8"/>
    <p:sldId id="709" r:id="rId9"/>
    <p:sldId id="710" r:id="rId10"/>
    <p:sldId id="713" r:id="rId11"/>
    <p:sldId id="720" r:id="rId12"/>
    <p:sldId id="714" r:id="rId13"/>
    <p:sldId id="721" r:id="rId14"/>
    <p:sldId id="728" r:id="rId15"/>
    <p:sldId id="730" r:id="rId16"/>
    <p:sldId id="729" r:id="rId17"/>
    <p:sldId id="727" r:id="rId18"/>
    <p:sldId id="724" r:id="rId19"/>
    <p:sldId id="725" r:id="rId20"/>
    <p:sldId id="726" r:id="rId21"/>
    <p:sldId id="723" r:id="rId22"/>
    <p:sldId id="73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43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FB8B-2ECE-134B-9745-E7C3C3D92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E719-DE0F-1A47-A0A3-20A6AFCE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6EE9-B5B1-4842-8076-1C8D6F3C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88D1-9B67-0541-AB8B-92515DEE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26A4-51A9-9240-B946-3D6ECF90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DE5F-EBD9-C949-95E1-A8070CFA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27CDC-3089-7B46-AEC9-CF444E8A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9230-9606-8B40-AE35-BFB0C358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006B-0424-A84D-B41B-BF5B3DEB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CCBD-F89E-6A46-9439-60100FE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E30CF-04E5-5340-8792-CEA4628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A518B-75C9-064C-B3BA-3BC3E08D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180B8-3A78-3348-9214-264B57FD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D66E-C77D-054B-8711-B11A5C60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1355-DB3A-9B40-8A0D-479EEDF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4-8FC5-FC4F-9214-6639E6B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488E-D935-AD4F-9E24-70CA4B54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0A55-8740-DC44-9B46-CBA77CE5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8DC3-0495-7549-9421-7654328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2DFA-51CD-8C41-8912-2EC9EDC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55C1-1FF9-654D-8126-486EA98D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4F33-1E26-EA4F-B24D-265F2756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A13-980A-BF4D-9AAD-B0AB64C6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7701-AE6C-4A4E-989E-0CE11D5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DC4F-D465-4743-B948-DBBF47E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F4BB-E8C8-074A-9A81-3AE3B2F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FA41-6878-1E4A-8A42-800536B14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DB1F9-67AD-E343-BD88-1F4C9A84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626B-55AF-FC46-B498-AA9283F7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4AB4-D290-7F4D-B244-014BD9C6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5DCC-B4BC-CE40-9EC0-DEE5635B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60EC-CA18-8148-AFD9-A6875B4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8454-F84C-C143-9CFD-8B358EB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AC27-452F-9140-A201-6597C6AEF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9FC85-E4EF-4C4E-ADB5-85EE4A266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DB23-FB0E-454B-B937-A0FDCF70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C0D73-95F7-DD4B-9C44-901A8E0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1D4C5-F8BA-5A46-B09A-07546CB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A916-0DE9-174A-8040-653BFD8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427C-330A-2E4E-8D7A-53AD831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8ABE-424E-3D45-BE4B-C25E1416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FD6-1A74-664D-8DCF-B08DCA6B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BB7D0-96A3-A148-B57D-072106DF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2693-FA54-5840-ABF1-628AB4D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2B377-E56A-194E-860F-45BDA682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753B-C9CA-A149-A7CD-0822DEAA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090-65BC-754F-9B10-418D1A1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C235-30B2-0D4B-8275-D86A81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95935-EC3F-E944-9C63-10E9B0C8A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8EE30-453F-444C-8A30-6C0702F6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6FB5-EBDC-C341-AAAE-922D5537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AD647-2E18-0B4B-A7B8-480551DE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F8E-F9F3-F74D-A059-B701B743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CA954-80DA-254F-83A4-568F7AF4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A5C2-7029-DB4E-9E38-214445875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9DD-403A-1546-98F5-0D46607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AD691-9810-4B4A-BD8B-29D8234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215A-B316-DB40-A3C7-23438223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5B07-8D3B-D745-A1F4-F4A55E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555C1-F4B4-E94F-92B3-EF6D2432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94-EB35-E747-B1F0-48234F372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876B-A951-4B4C-A4B9-B27BF49E58E4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06C-F324-CC4B-AF7F-2A65E8F1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D4F2-CAD1-3742-8B90-BFAC9C29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193B7-1E75-954C-9D88-C9A3087B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heQuert/iganfun/blob/main/C1W1_(Colab)_Pre_trained_model_exploration.ipynb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2207901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Networks</a:t>
            </a: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(GANs)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A0A48-9FFE-7C4A-8B03-8E060F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7" y="4828128"/>
            <a:ext cx="9808632" cy="11801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432571-D5A9-1A45-9E47-18182E7A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13" y="1551963"/>
            <a:ext cx="9158303" cy="2706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Binary Cross Entropy function (BCE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EEC27-490D-8849-B47D-2F23890AA27F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BCE cost function has two parts (one relevant for each class)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845FF-17B0-BC4C-9C8F-23B214731816}"/>
              </a:ext>
            </a:extLst>
          </p:cNvPr>
          <p:cNvSpPr txBox="1"/>
          <p:nvPr/>
        </p:nvSpPr>
        <p:spPr>
          <a:xfrm>
            <a:off x="1190777" y="222700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to zero when the label and prediction are similar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B63-D5E9-094A-9163-697B80EAA146}"/>
              </a:ext>
            </a:extLst>
          </p:cNvPr>
          <p:cNvSpPr txBox="1"/>
          <p:nvPr/>
        </p:nvSpPr>
        <p:spPr>
          <a:xfrm>
            <a:off x="1190777" y="2941935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Approaches infinity when the label and the prediction are different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5598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Training GANs model and its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7894F-0336-E446-A607-E9BD4A7C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1836427"/>
            <a:ext cx="8314267" cy="186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F51D0-3FBA-3F4E-BDCE-4895D5825D9D}"/>
              </a:ext>
            </a:extLst>
          </p:cNvPr>
          <p:cNvSpPr txBox="1"/>
          <p:nvPr/>
        </p:nvSpPr>
        <p:spPr>
          <a:xfrm>
            <a:off x="1226155" y="460988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GANs train in an alternating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E5AAD-B41F-DE4F-8A7A-F0288979F657}"/>
              </a:ext>
            </a:extLst>
          </p:cNvPr>
          <p:cNvSpPr txBox="1"/>
          <p:nvPr/>
        </p:nvSpPr>
        <p:spPr>
          <a:xfrm>
            <a:off x="1226155" y="5366141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two model should always be at similar “skill”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8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1805404" y="1662778"/>
            <a:ext cx="858119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StyleGAN</a:t>
            </a: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Pre-trained Model Exploration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E2453-F9CC-4881-B8CA-E963CB9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8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707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AC155D-A7C8-0641-AECE-BFF197E2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773158"/>
            <a:ext cx="9283700" cy="441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5DF11E-5E2C-2945-B887-EBA26F7D329D}"/>
              </a:ext>
            </a:extLst>
          </p:cNvPr>
          <p:cNvSpPr/>
          <p:nvPr/>
        </p:nvSpPr>
        <p:spPr>
          <a:xfrm>
            <a:off x="637737" y="5484677"/>
            <a:ext cx="11063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It must learn to store </a:t>
            </a:r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all relevant information 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and disregard the noise. 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This is the value of compression- it allows us to get rid of any extraneous information, and only focus on the most important features.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17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511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Space: Bottleneck Problem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3D9C4-00B8-FC42-9A4F-23B4EF87A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62" y="1657526"/>
            <a:ext cx="8974711" cy="3767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81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2695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Latent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12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784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Affine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16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Style Mixing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82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254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Stochastic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1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15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BFCE1-C8BA-EF44-AC65-F3B53D449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669592"/>
            <a:ext cx="10058400" cy="459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96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DAFFE7-2852-3148-836F-09D6A40A9F61}"/>
              </a:ext>
            </a:extLst>
          </p:cNvPr>
          <p:cNvSpPr txBox="1"/>
          <p:nvPr/>
        </p:nvSpPr>
        <p:spPr>
          <a:xfrm>
            <a:off x="249115" y="428671"/>
            <a:ext cx="7388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Separation of Global Effects from Stochasticity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20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130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101DFB15-8A47-2B49-82D8-C011A828F0D4}"/>
              </a:ext>
            </a:extLst>
          </p:cNvPr>
          <p:cNvSpPr/>
          <p:nvPr/>
        </p:nvSpPr>
        <p:spPr>
          <a:xfrm>
            <a:off x="1130423" y="189997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theQuert</a:t>
            </a:r>
            <a:r>
              <a:rPr lang="en-US" dirty="0"/>
              <a:t>/</a:t>
            </a:r>
            <a:r>
              <a:rPr lang="en-US" dirty="0" err="1"/>
              <a:t>iganfun</a:t>
            </a:r>
            <a:r>
              <a:rPr lang="en-US" dirty="0"/>
              <a:t>/blob/main/C1W1_(</a:t>
            </a:r>
            <a:r>
              <a:rPr lang="en-US" dirty="0" err="1"/>
              <a:t>Colab</a:t>
            </a:r>
            <a:r>
              <a:rPr lang="en-US" dirty="0"/>
              <a:t>)_</a:t>
            </a:r>
            <a:r>
              <a:rPr lang="en-US" dirty="0" err="1"/>
              <a:t>Pre_trained_model_exploration.ipynb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8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528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26F3F-AC6E-524C-B01E-3EC75F37A386}"/>
              </a:ext>
            </a:extLst>
          </p:cNvPr>
          <p:cNvSpPr txBox="1"/>
          <p:nvPr/>
        </p:nvSpPr>
        <p:spPr>
          <a:xfrm>
            <a:off x="1190777" y="1505796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FFHQ Dataset (1024*1024, 10K)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D8EB6-0460-B943-AC48-10CBC347B287}"/>
              </a:ext>
            </a:extLst>
          </p:cNvPr>
          <p:cNvSpPr txBox="1"/>
          <p:nvPr/>
        </p:nvSpPr>
        <p:spPr>
          <a:xfrm>
            <a:off x="1190777" y="2088317"/>
            <a:ext cx="973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Large-scale </a:t>
            </a:r>
            <a:r>
              <a:rPr lang="en-US" sz="2400" dirty="0" err="1"/>
              <a:t>CelebFaces</a:t>
            </a:r>
            <a:r>
              <a:rPr lang="en-US" sz="2400" dirty="0"/>
              <a:t> Attributes (</a:t>
            </a:r>
            <a:r>
              <a:rPr lang="en-US" sz="2400" dirty="0" err="1"/>
              <a:t>CelebA</a:t>
            </a:r>
            <a:r>
              <a:rPr lang="en-US" sz="2400" dirty="0"/>
              <a:t>) 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12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3489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20D6-3CD0-404E-8B88-00053AA3EFAF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Classifier: Classify by “</a:t>
            </a:r>
            <a:r>
              <a:rPr lang="en-US" sz="2400" dirty="0">
                <a:solidFill>
                  <a:srgbClr val="FF0000"/>
                </a:solidFill>
              </a:rPr>
              <a:t>Features of Images</a:t>
            </a:r>
            <a:r>
              <a:rPr lang="en-US" sz="2400" dirty="0"/>
              <a:t>”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85A30FC-C338-9541-BD6C-FDCD9CD0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2908617"/>
            <a:ext cx="6783916" cy="3812858"/>
          </a:xfrm>
          <a:prstGeom prst="rect">
            <a:avLst/>
          </a:prstGeom>
        </p:spPr>
      </p:pic>
      <p:pic>
        <p:nvPicPr>
          <p:cNvPr id="13" name="Picture 1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5909C13-9CD3-8C4D-B1D5-8B18423C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975301"/>
            <a:ext cx="982134" cy="407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0598C-42A2-BF41-905A-DC1B41D217DC}"/>
              </a:ext>
            </a:extLst>
          </p:cNvPr>
          <p:cNvSpPr txBox="1"/>
          <p:nvPr/>
        </p:nvSpPr>
        <p:spPr>
          <a:xfrm>
            <a:off x="3239710" y="197530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features of images, y: label (0/1)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A83965-2002-2845-A724-EF3871F70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92" y="2152020"/>
            <a:ext cx="2269858" cy="4616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42B308-D9BE-7144-A4B6-D6460DA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83" y="2966791"/>
            <a:ext cx="2395783" cy="46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AEEEB-7FFC-C74C-AFE6-A80725C53684}"/>
              </a:ext>
            </a:extLst>
          </p:cNvPr>
          <p:cNvSpPr txBox="1"/>
          <p:nvPr/>
        </p:nvSpPr>
        <p:spPr>
          <a:xfrm>
            <a:off x="970643" y="2738638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Minimize the loss between the prediction and reality: BCE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A19453-566D-AC4F-91A0-9871EFE1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5" y="2441043"/>
            <a:ext cx="6384050" cy="4195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generator’s goal is to fool the discriminator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54C38-268E-E647-A320-1350466E0192}"/>
              </a:ext>
            </a:extLst>
          </p:cNvPr>
          <p:cNvSpPr txBox="1"/>
          <p:nvPr/>
        </p:nvSpPr>
        <p:spPr>
          <a:xfrm>
            <a:off x="970643" y="1750009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how to make a realistic representation of some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2982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Model: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C9814-CCD7-EC45-856E-3EDA4A7AA7F2}"/>
              </a:ext>
            </a:extLst>
          </p:cNvPr>
          <p:cNvSpPr txBox="1"/>
          <p:nvPr/>
        </p:nvSpPr>
        <p:spPr>
          <a:xfrm>
            <a:off x="970643" y="1274964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Noise +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5BB2-93EC-704C-B3BF-F2706A65C213}"/>
              </a:ext>
            </a:extLst>
          </p:cNvPr>
          <p:cNvSpPr txBox="1"/>
          <p:nvPr/>
        </p:nvSpPr>
        <p:spPr>
          <a:xfrm>
            <a:off x="970643" y="185748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2A4D9-B088-224B-8A0F-BD50A89E982D}"/>
              </a:ext>
            </a:extLst>
          </p:cNvPr>
          <p:cNvSpPr/>
          <p:nvPr/>
        </p:nvSpPr>
        <p:spPr>
          <a:xfrm>
            <a:off x="1283908" y="2508733"/>
            <a:ext cx="10383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noise vector 𝑧 has the important role of making sure the images generated from the same class 𝑦 don't all look the same—think of it as a random seed. 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A85B9C7-3E69-4840-9067-1F787944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68" y="3429000"/>
            <a:ext cx="6525464" cy="314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2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9739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Types of Generative models: Variational Autoencoders (VAE)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253AB-EA44-394B-904F-A28AC961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17" y="1595422"/>
            <a:ext cx="8058826" cy="3667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10911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Types of Generative models: Generative Adversarial Networks (GANs)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FDF7F-7DFE-6649-AFC2-AE9E04D40513}"/>
              </a:ext>
            </a:extLst>
          </p:cNvPr>
          <p:cNvSpPr txBox="1"/>
          <p:nvPr/>
        </p:nvSpPr>
        <p:spPr>
          <a:xfrm>
            <a:off x="1089177" y="1551963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Generator learns to make fakes that look 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CB9ED-9734-1249-8FD6-98AB34738315}"/>
              </a:ext>
            </a:extLst>
          </p:cNvPr>
          <p:cNvSpPr txBox="1"/>
          <p:nvPr/>
        </p:nvSpPr>
        <p:spPr>
          <a:xfrm>
            <a:off x="1089177" y="2227007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Discriminator learns to distinguish real from fake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F6744-D4B4-4E48-81C1-B675AC27321A}"/>
              </a:ext>
            </a:extLst>
          </p:cNvPr>
          <p:cNvSpPr txBox="1"/>
          <p:nvPr/>
        </p:nvSpPr>
        <p:spPr>
          <a:xfrm>
            <a:off x="1089177" y="2902051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learn from the competition with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6874D-3F74-7C44-9609-B36F8608D598}"/>
              </a:ext>
            </a:extLst>
          </p:cNvPr>
          <p:cNvSpPr txBox="1"/>
          <p:nvPr/>
        </p:nvSpPr>
        <p:spPr>
          <a:xfrm>
            <a:off x="1089177" y="3577095"/>
            <a:ext cx="811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end, fakes look real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6022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GANs of Image Translation: </a:t>
            </a:r>
            <a:r>
              <a:rPr lang="en-US" sz="3000" dirty="0" err="1"/>
              <a:t>CycleGAN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horse and a horse in a field&#10;&#10;Description automatically generated with low confidence">
            <a:extLst>
              <a:ext uri="{FF2B5EF4-FFF2-40B4-BE49-F238E27FC236}">
                <a16:creationId xmlns:a16="http://schemas.microsoft.com/office/drawing/2014/main" id="{B0D7950F-8455-7541-ABF0-24B82B17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1" y="1747431"/>
            <a:ext cx="10251238" cy="405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9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B38CBD5-C4B8-4B1E-918E-430A005A489C}"/>
              </a:ext>
            </a:extLst>
          </p:cNvPr>
          <p:cNvSpPr txBox="1"/>
          <p:nvPr/>
        </p:nvSpPr>
        <p:spPr>
          <a:xfrm>
            <a:off x="453006" y="1551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AFB7A-C606-423D-8BB9-65B08E58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字方塊 6">
            <a:extLst>
              <a:ext uri="{FF2B5EF4-FFF2-40B4-BE49-F238E27FC236}">
                <a16:creationId xmlns:a16="http://schemas.microsoft.com/office/drawing/2014/main" id="{C86DEC26-8AB8-EC45-8B44-8ABD92F4B15A}"/>
              </a:ext>
            </a:extLst>
          </p:cNvPr>
          <p:cNvSpPr txBox="1"/>
          <p:nvPr/>
        </p:nvSpPr>
        <p:spPr>
          <a:xfrm>
            <a:off x="345830" y="369277"/>
            <a:ext cx="46440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Generator and Discriminator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C2FB-B29F-5C48-AA5D-513F6E9F8223}"/>
              </a:ext>
            </a:extLst>
          </p:cNvPr>
          <p:cNvSpPr txBox="1"/>
          <p:nvPr/>
        </p:nvSpPr>
        <p:spPr>
          <a:xfrm>
            <a:off x="2508308" y="4169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AC3A8F-C447-8C47-B088-5E12FE6D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921295"/>
            <a:ext cx="9914467" cy="3771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84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380</Words>
  <Application>Microsoft Macintosh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charter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Lee</dc:creator>
  <cp:lastModifiedBy>Leo Lee</cp:lastModifiedBy>
  <cp:revision>26</cp:revision>
  <dcterms:created xsi:type="dcterms:W3CDTF">2021-03-04T00:48:35Z</dcterms:created>
  <dcterms:modified xsi:type="dcterms:W3CDTF">2021-03-24T04:51:34Z</dcterms:modified>
</cp:coreProperties>
</file>